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9" r:id="rId4"/>
    <p:sldId id="260" r:id="rId5"/>
    <p:sldId id="257" r:id="rId6"/>
    <p:sldId id="261" r:id="rId7"/>
    <p:sldId id="258" r:id="rId8"/>
    <p:sldId id="262" r:id="rId9"/>
    <p:sldId id="256" r:id="rId10"/>
    <p:sldId id="264" r:id="rId11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7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5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8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9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2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6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0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0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24EF9-689E-4B8C-AD1F-57249429A97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BC080-C63B-41F4-9538-597A1766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9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0A24-5C5E-4D2C-A807-3F2A9C426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Pre-K – 12 </a:t>
            </a:r>
            <a:br>
              <a:rPr lang="en-US" dirty="0"/>
            </a:br>
            <a:r>
              <a:rPr lang="en-US" dirty="0"/>
              <a:t>Instructional Program</a:t>
            </a:r>
            <a:br>
              <a:rPr lang="en-US" dirty="0"/>
            </a:br>
            <a:r>
              <a:rPr lang="en-US" dirty="0"/>
              <a:t>and Athletics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75506-158B-4C83-87C8-A6A911B46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76895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Mr. Scott </a:t>
            </a:r>
            <a:r>
              <a:rPr lang="en-US" dirty="0" err="1"/>
              <a:t>Storey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March 10,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9FC39-3AAA-4507-B279-A66C53DF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55" y="3602038"/>
            <a:ext cx="3287646" cy="3007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B93C59-D0D2-4244-8D4A-316B0E47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84" y="3509963"/>
            <a:ext cx="3292125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C20E-B0A4-4D12-A6DF-BD72A12E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6F483-0622-439A-8FD0-886F4FD8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Athletic Programs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Soccer (Boys and Girls Varsity and Modified)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Basketball (Boys and Girls Varsity, JV, and Modified)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Cheer Team (Varsity)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Baseball (Boys Varsity and Modified)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Softball (Girls Varsity and Modified)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9D536-4932-4C7F-B1C0-16AD6570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129" y="115420"/>
            <a:ext cx="4697506" cy="26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2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Budget Trends - March 10,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</a:t>
            </a:r>
          </a:p>
          <a:p>
            <a:endParaRPr lang="en-US" dirty="0"/>
          </a:p>
          <a:p>
            <a:r>
              <a:rPr lang="en-US" dirty="0"/>
              <a:t>PK-6 Staffing</a:t>
            </a:r>
          </a:p>
          <a:p>
            <a:endParaRPr lang="en-US" dirty="0"/>
          </a:p>
          <a:p>
            <a:r>
              <a:rPr lang="en-US" dirty="0"/>
              <a:t>7-12 Staffing</a:t>
            </a:r>
          </a:p>
          <a:p>
            <a:endParaRPr lang="en-US" dirty="0"/>
          </a:p>
          <a:p>
            <a:r>
              <a:rPr lang="en-US" dirty="0"/>
              <a:t>Athletics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ED11C-D1A9-4C1E-9321-762361E4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061" y="1825625"/>
            <a:ext cx="5669853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3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Pre-K through Grade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2017-2018		478 students</a:t>
            </a:r>
          </a:p>
          <a:p>
            <a:r>
              <a:rPr lang="en-US" dirty="0"/>
              <a:t>2018-2019		484 students</a:t>
            </a:r>
          </a:p>
          <a:p>
            <a:r>
              <a:rPr lang="en-US" dirty="0"/>
              <a:t>2019-2020		497 students</a:t>
            </a:r>
          </a:p>
          <a:p>
            <a:r>
              <a:rPr lang="en-US" dirty="0"/>
              <a:t>2020-2021		492 students</a:t>
            </a:r>
          </a:p>
          <a:p>
            <a:r>
              <a:rPr lang="en-US" dirty="0"/>
              <a:t>2021-2022		500 students</a:t>
            </a:r>
          </a:p>
          <a:p>
            <a:r>
              <a:rPr lang="en-US" dirty="0"/>
              <a:t>2022-2023		502 students</a:t>
            </a:r>
          </a:p>
          <a:p>
            <a:r>
              <a:rPr lang="en-US" dirty="0"/>
              <a:t>2023-2024		502 students</a:t>
            </a:r>
          </a:p>
          <a:p>
            <a:r>
              <a:rPr lang="en-US" dirty="0"/>
              <a:t>2024-2025		489 students</a:t>
            </a:r>
          </a:p>
          <a:p>
            <a:r>
              <a:rPr lang="en-US" dirty="0"/>
              <a:t>2025-2026		Anticipated 488 students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50CED-F295-4924-B4DB-4AFD727F6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593" y="1492473"/>
            <a:ext cx="4310044" cy="38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1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B1B5-0F25-4A87-940A-10084DF7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D174-EE27-4123-AAD5-F3898CA6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30" y="1745245"/>
            <a:ext cx="6871447" cy="4351338"/>
          </a:xfrm>
        </p:spPr>
        <p:txBody>
          <a:bodyPr/>
          <a:lstStyle/>
          <a:p>
            <a:r>
              <a:rPr lang="en-US" dirty="0"/>
              <a:t>The enrollment presented includes Pre-K through Grade 12 students.</a:t>
            </a:r>
          </a:p>
          <a:p>
            <a:endParaRPr lang="en-US" dirty="0"/>
          </a:p>
          <a:p>
            <a:r>
              <a:rPr lang="en-US" dirty="0"/>
              <a:t>Enrollment over the past eight years has remained steady between 478 – 502 students.</a:t>
            </a:r>
          </a:p>
          <a:p>
            <a:endParaRPr lang="en-US" dirty="0"/>
          </a:p>
          <a:p>
            <a:r>
              <a:rPr lang="en-US" dirty="0"/>
              <a:t>Data was acquired via the New York State School Report Card.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A6921-3A9F-429F-9C3A-74D456E0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394" y="241374"/>
            <a:ext cx="4279547" cy="31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8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PK-6 Teaching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9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	     PK	    K    	  1</a:t>
            </a:r>
            <a:r>
              <a:rPr lang="en-US" baseline="30000" dirty="0"/>
              <a:t>st</a:t>
            </a:r>
            <a:r>
              <a:rPr lang="en-US" dirty="0"/>
              <a:t>      2</a:t>
            </a:r>
            <a:r>
              <a:rPr lang="en-US" baseline="30000" dirty="0"/>
              <a:t>nd        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   4</a:t>
            </a:r>
            <a:r>
              <a:rPr lang="en-US" baseline="30000" dirty="0"/>
              <a:t>th</a:t>
            </a:r>
            <a:r>
              <a:rPr lang="en-US" dirty="0"/>
              <a:t>      5</a:t>
            </a:r>
            <a:r>
              <a:rPr lang="en-US" baseline="30000" dirty="0"/>
              <a:t>th</a:t>
            </a:r>
            <a:r>
              <a:rPr lang="en-US" dirty="0"/>
              <a:t>      6</a:t>
            </a:r>
            <a:r>
              <a:rPr lang="en-US" baseline="30000" dirty="0"/>
              <a:t>th</a:t>
            </a:r>
            <a:r>
              <a:rPr lang="en-US" dirty="0"/>
              <a:t>         Total</a:t>
            </a:r>
          </a:p>
          <a:p>
            <a:r>
              <a:rPr lang="en-US" dirty="0"/>
              <a:t>2017-2018	      1	    2	  2 	 2	2       2        2         2	         15    </a:t>
            </a:r>
          </a:p>
          <a:p>
            <a:r>
              <a:rPr lang="en-US" dirty="0"/>
              <a:t>2018-2019	      1	    2	  2	 2         2       2        2         2 	         15 	</a:t>
            </a:r>
          </a:p>
          <a:p>
            <a:r>
              <a:rPr lang="en-US" dirty="0"/>
              <a:t>2019-2020	      1        2        2         2         2       2        2         2             15  </a:t>
            </a:r>
          </a:p>
          <a:p>
            <a:r>
              <a:rPr lang="en-US" dirty="0"/>
              <a:t>2020-2021        1        2        2         2        2        2        2         2             15  </a:t>
            </a:r>
          </a:p>
          <a:p>
            <a:r>
              <a:rPr lang="en-US" dirty="0"/>
              <a:t>2021-2022	      1        2        3         2        2        3        3         3             19</a:t>
            </a:r>
          </a:p>
          <a:p>
            <a:r>
              <a:rPr lang="en-US" dirty="0"/>
              <a:t>2022-2023        1        2        3         2        2        2        3         3             18</a:t>
            </a:r>
          </a:p>
          <a:p>
            <a:r>
              <a:rPr lang="en-US" dirty="0"/>
              <a:t>2023-2024        1        2        2         2        2        2        2         2             15</a:t>
            </a:r>
          </a:p>
          <a:p>
            <a:r>
              <a:rPr lang="en-US" dirty="0"/>
              <a:t>2024-2025        1        2        2         2        2        2        2         2             15</a:t>
            </a:r>
          </a:p>
          <a:p>
            <a:r>
              <a:rPr lang="en-US" dirty="0"/>
              <a:t>2025-2026        1        2        2         2        2        2        2         2             15</a:t>
            </a:r>
          </a:p>
        </p:txBody>
      </p:sp>
    </p:spTree>
    <p:extLst>
      <p:ext uri="{BB962C8B-B14F-4D97-AF65-F5344CB8AC3E}">
        <p14:creationId xmlns:p14="http://schemas.microsoft.com/office/powerpoint/2010/main" val="274216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EC4E-7377-4BFA-BE0B-C8D66358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PK-6 Teaching Staff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D7E39-BA1A-4702-8DB9-E469844BF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015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of staff members has been consistent over the past eight years.</a:t>
            </a:r>
          </a:p>
          <a:p>
            <a:endParaRPr lang="en-US" dirty="0"/>
          </a:p>
          <a:p>
            <a:r>
              <a:rPr lang="en-US" dirty="0"/>
              <a:t>During COVID years and to make up for learning loss, COVID monies were used to add additional teachers.</a:t>
            </a:r>
          </a:p>
          <a:p>
            <a:endParaRPr lang="en-US" dirty="0"/>
          </a:p>
          <a:p>
            <a:r>
              <a:rPr lang="en-US" dirty="0"/>
              <a:t>Since COVID, the number of teachers of PK-6 students was balanced back to 15.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9DA54-EF3C-4AAF-ADC3-8A759BA35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947" y="678890"/>
            <a:ext cx="4095783" cy="30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3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7-12 Teaching Staff </a:t>
            </a:r>
            <a:br>
              <a:rPr lang="en-US" dirty="0"/>
            </a:br>
            <a:r>
              <a:rPr lang="en-US" dirty="0"/>
              <a:t>Not including Special Education &amp; AIS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4364"/>
          </a:xfrm>
        </p:spPr>
        <p:txBody>
          <a:bodyPr>
            <a:normAutofit fontScale="92500" lnSpcReduction="10000"/>
          </a:bodyPr>
          <a:lstStyle/>
          <a:p>
            <a:pPr marL="1828800" lvl="4" indent="0">
              <a:buNone/>
            </a:pPr>
            <a:r>
              <a:rPr lang="en-US" dirty="0"/>
              <a:t>   ELA &amp;	 Math &amp;	Spanish  	Ag/Tech	Art/Music	  Health	Library	Total for year</a:t>
            </a:r>
          </a:p>
          <a:p>
            <a:pPr marL="1828800" lvl="4" indent="0">
              <a:buNone/>
            </a:pPr>
            <a:r>
              <a:rPr lang="en-US" dirty="0"/>
              <a:t>Social St     Science	French	Business	PE 		ENL</a:t>
            </a:r>
          </a:p>
          <a:p>
            <a:r>
              <a:rPr lang="en-US" dirty="0"/>
              <a:t>2017-2018	   4	   6	   2	   3	   4	    1	   2	      22</a:t>
            </a:r>
          </a:p>
          <a:p>
            <a:r>
              <a:rPr lang="en-US" dirty="0"/>
              <a:t>2018-2019	   4	   6	   2	   3	   4	    1	   2	      22</a:t>
            </a:r>
          </a:p>
          <a:p>
            <a:r>
              <a:rPr lang="en-US" dirty="0"/>
              <a:t>2019-2020	   4	   6	   2	   3	   4	    1	   2	      22</a:t>
            </a:r>
          </a:p>
          <a:p>
            <a:r>
              <a:rPr lang="en-US" dirty="0"/>
              <a:t>2020-2021	   4	   6	   2	   3	   4	    1	   2	      22</a:t>
            </a:r>
          </a:p>
          <a:p>
            <a:r>
              <a:rPr lang="en-US" dirty="0"/>
              <a:t>2021-2022	   4	   6	   1	   3 	   4	    1	   2	      21</a:t>
            </a:r>
          </a:p>
          <a:p>
            <a:r>
              <a:rPr lang="en-US" dirty="0"/>
              <a:t>2022-2023	   4	   6	   1	   2	   4	    1	   2	      20</a:t>
            </a:r>
          </a:p>
          <a:p>
            <a:r>
              <a:rPr lang="en-US" dirty="0"/>
              <a:t>2023-2024	   5	   6	   1	   2	   4	    1	   2	      21</a:t>
            </a:r>
          </a:p>
          <a:p>
            <a:r>
              <a:rPr lang="en-US" dirty="0"/>
              <a:t>2024-2025	4.33	   6	   1  	   2	   4	   .67	   2	      20</a:t>
            </a:r>
          </a:p>
          <a:p>
            <a:r>
              <a:rPr lang="en-US" dirty="0"/>
              <a:t>2025-2026	4.33	   6	   1	   2	   4	   .67	   2	      20</a:t>
            </a:r>
          </a:p>
        </p:txBody>
      </p:sp>
    </p:spTree>
    <p:extLst>
      <p:ext uri="{BB962C8B-B14F-4D97-AF65-F5344CB8AC3E}">
        <p14:creationId xmlns:p14="http://schemas.microsoft.com/office/powerpoint/2010/main" val="262307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C20E-B0A4-4D12-A6DF-BD72A12E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7-12 Teaching Staff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6F483-0622-439A-8FD0-886F4FD8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323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Over the course of eight years, we reduced the number of teachers by two.</a:t>
            </a:r>
          </a:p>
          <a:p>
            <a:endParaRPr lang="en-US" dirty="0"/>
          </a:p>
          <a:p>
            <a:r>
              <a:rPr lang="en-US" dirty="0"/>
              <a:t>Unfortunately, we have one less World Language teacher with elimination of the French Program, and one less business teacher.</a:t>
            </a:r>
          </a:p>
          <a:p>
            <a:endParaRPr lang="en-US" dirty="0"/>
          </a:p>
          <a:p>
            <a:r>
              <a:rPr lang="en-US" dirty="0"/>
              <a:t>One teacher is teaching Health at 67% of the time and English 33% of the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03D2C-5AC8-49E7-8AF2-1622A2DCC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005" y="831290"/>
            <a:ext cx="4731039" cy="35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1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580"/>
            <a:ext cx="10515600" cy="1325563"/>
          </a:xfrm>
        </p:spPr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2023-2024 – 3 Administrators</a:t>
            </a:r>
          </a:p>
          <a:p>
            <a:pPr lvl="1"/>
            <a:r>
              <a:rPr lang="en-US" dirty="0"/>
              <a:t>Superintendent</a:t>
            </a:r>
          </a:p>
          <a:p>
            <a:pPr lvl="1"/>
            <a:r>
              <a:rPr lang="en-US" dirty="0"/>
              <a:t>Pk-12 Principal</a:t>
            </a:r>
          </a:p>
          <a:p>
            <a:pPr lvl="1"/>
            <a:r>
              <a:rPr lang="en-US" dirty="0"/>
              <a:t>School Administrator – Athletics, Student Discipline and Teacher Evaluations</a:t>
            </a:r>
          </a:p>
          <a:p>
            <a:r>
              <a:rPr lang="en-US" dirty="0"/>
              <a:t>2024-2025 – 4 Administrators</a:t>
            </a:r>
          </a:p>
          <a:p>
            <a:pPr lvl="1"/>
            <a:r>
              <a:rPr lang="en-US" dirty="0"/>
              <a:t>Superintendent</a:t>
            </a:r>
          </a:p>
          <a:p>
            <a:pPr lvl="1"/>
            <a:r>
              <a:rPr lang="en-US" dirty="0"/>
              <a:t>Pk-12 Principal</a:t>
            </a:r>
          </a:p>
          <a:p>
            <a:pPr lvl="1"/>
            <a:r>
              <a:rPr lang="en-US" dirty="0"/>
              <a:t>School Administrator assigned as CSE Chair, Special Education, &amp; AIS</a:t>
            </a:r>
          </a:p>
          <a:p>
            <a:pPr lvl="1"/>
            <a:r>
              <a:rPr lang="en-US" dirty="0"/>
              <a:t>School Administrator – Athletics, Student Discipline and Teacher Evaluations</a:t>
            </a:r>
          </a:p>
          <a:p>
            <a:pPr lvl="2"/>
            <a:r>
              <a:rPr lang="en-US" dirty="0"/>
              <a:t>Until March 28, 2025</a:t>
            </a:r>
          </a:p>
          <a:p>
            <a:r>
              <a:rPr lang="en-US" dirty="0"/>
              <a:t>2025-2026 – 3 Administrators</a:t>
            </a:r>
          </a:p>
          <a:p>
            <a:pPr lvl="1"/>
            <a:r>
              <a:rPr lang="en-US" dirty="0"/>
              <a:t>Superintendent </a:t>
            </a:r>
          </a:p>
          <a:p>
            <a:pPr lvl="1"/>
            <a:r>
              <a:rPr lang="en-US" dirty="0"/>
              <a:t>Pk-12 Principal – including Athletics, Student Discipline and Teacher Evaluations</a:t>
            </a:r>
          </a:p>
          <a:p>
            <a:pPr lvl="1"/>
            <a:r>
              <a:rPr lang="en-US" dirty="0"/>
              <a:t>School Administrator assigned as CSE Chair, Special Ed., AIS &amp; Professional Development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BF2F9-74B7-414D-84F0-C10D3C5E1EF5}"/>
              </a:ext>
            </a:extLst>
          </p:cNvPr>
          <p:cNvSpPr txBox="1"/>
          <p:nvPr/>
        </p:nvSpPr>
        <p:spPr>
          <a:xfrm>
            <a:off x="941294" y="5737412"/>
            <a:ext cx="968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have reduced the number of School Administrators for 2025-2026 to 3 administrators.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421BC-48DE-4CF9-B93A-4090490E2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08" y="223061"/>
            <a:ext cx="2013298" cy="26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2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785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Pre-K – 12  Instructional Program and Athletics Program</vt:lpstr>
      <vt:lpstr>Instructional Budget Trends - March 10, 2025</vt:lpstr>
      <vt:lpstr>Enrollment Pre-K through Grade 12</vt:lpstr>
      <vt:lpstr>Enrollment Points</vt:lpstr>
      <vt:lpstr>PK-6 Teaching Staff</vt:lpstr>
      <vt:lpstr>PK-6 Teaching Staff Points</vt:lpstr>
      <vt:lpstr>7-12 Teaching Staff  Not including Special Education &amp; AIS Teachers</vt:lpstr>
      <vt:lpstr>7-12 Teaching Staff Points</vt:lpstr>
      <vt:lpstr>Administration</vt:lpstr>
      <vt:lpstr>Athletic Budget</vt:lpstr>
    </vt:vector>
  </TitlesOfParts>
  <Company>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Supervision 2020</dc:title>
  <dc:creator>Jane Collins</dc:creator>
  <cp:lastModifiedBy>Emily Worden</cp:lastModifiedBy>
  <cp:revision>32</cp:revision>
  <cp:lastPrinted>2025-03-10T19:00:49Z</cp:lastPrinted>
  <dcterms:created xsi:type="dcterms:W3CDTF">2025-03-07T15:08:16Z</dcterms:created>
  <dcterms:modified xsi:type="dcterms:W3CDTF">2025-03-11T17:12:48Z</dcterms:modified>
</cp:coreProperties>
</file>